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0" r:id="rId3"/>
    <p:sldMasterId id="2147483711" r:id="rId4"/>
    <p:sldMasterId id="2147483732" r:id="rId5"/>
    <p:sldMasterId id="2147483753" r:id="rId6"/>
    <p:sldMasterId id="2147483774" r:id="rId7"/>
    <p:sldMasterId id="2147483795" r:id="rId8"/>
    <p:sldMasterId id="2147483816" r:id="rId9"/>
    <p:sldMasterId id="2147483837" r:id="rId10"/>
    <p:sldMasterId id="2147483858" r:id="rId11"/>
  </p:sldMasterIdLst>
  <p:notesMasterIdLst>
    <p:notesMasterId r:id="rId41"/>
  </p:notesMasterIdLst>
  <p:handoutMasterIdLst>
    <p:handoutMasterId r:id="rId42"/>
  </p:handoutMasterIdLst>
  <p:sldIdLst>
    <p:sldId id="256" r:id="rId12"/>
    <p:sldId id="257" r:id="rId13"/>
    <p:sldId id="318" r:id="rId14"/>
    <p:sldId id="319" r:id="rId15"/>
    <p:sldId id="480" r:id="rId16"/>
    <p:sldId id="445" r:id="rId17"/>
    <p:sldId id="321" r:id="rId18"/>
    <p:sldId id="322" r:id="rId19"/>
    <p:sldId id="323" r:id="rId20"/>
    <p:sldId id="442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511" r:id="rId30"/>
    <p:sldId id="371" r:id="rId31"/>
    <p:sldId id="333" r:id="rId32"/>
    <p:sldId id="381" r:id="rId33"/>
    <p:sldId id="335" r:id="rId34"/>
    <p:sldId id="368" r:id="rId35"/>
    <p:sldId id="369" r:id="rId36"/>
    <p:sldId id="378" r:id="rId37"/>
    <p:sldId id="379" r:id="rId38"/>
    <p:sldId id="382" r:id="rId39"/>
    <p:sldId id="287" r:id="rId4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2A36"/>
    <a:srgbClr val="303F52"/>
    <a:srgbClr val="DA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77"/>
      </p:cViewPr>
      <p:guideLst>
        <p:guide orient="horz" pos="2146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A26C5B7-1277-4DBE-91D4-96A80D9EBB4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96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63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A747B89-AF24-432B-9352-3F891CF926F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26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6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46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7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67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7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87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8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08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8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28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9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49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9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69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0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310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3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7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7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9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49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1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1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3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7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7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9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59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1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1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63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83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83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03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03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24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4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44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64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5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85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05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4313" y="454025"/>
            <a:ext cx="9223375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4137214" y="3126672"/>
            <a:ext cx="6570544" cy="6093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73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PRESENTATION TITLE</a:t>
            </a:r>
            <a:endParaRPr lang="ko-KR" altLang="en-US" strike="noStrike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7214" y="3949173"/>
            <a:ext cx="6570544" cy="3415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PRESENTATION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그림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6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149" y="1177754"/>
            <a:ext cx="2831638" cy="85722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121856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665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CONTENTS TITLE</a:t>
            </a:r>
            <a:endParaRPr lang="ko-KR" altLang="en-US" strike="noStrike" noProof="1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2" y="1188942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01. CONTENTS TITLE</a:t>
            </a:r>
            <a:endParaRPr lang="ko-KR" altLang="en-US" strike="noStrike" noProof="1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5039882" y="2468894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02. CONTENTS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9882" y="3696945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03. CONTENTS TITLE</a:t>
            </a:r>
            <a:endParaRPr lang="ko-KR" altLang="en-US" strike="noStrike" noProof="1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84" y="1587998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01-1. CONTENTS SUB TITLE</a:t>
            </a:r>
            <a:endParaRPr lang="ko-KR" altLang="en-US" strike="noStrike" noProof="1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6684" y="190307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01-2. CONTENTS SUB TITLE</a:t>
            </a:r>
            <a:endParaRPr lang="ko-KR" altLang="en-US" strike="noStrike" noProof="1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6684" y="2855487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02-1. CONTENTS SUB TITLE</a:t>
            </a:r>
            <a:endParaRPr lang="ko-KR" altLang="en-US" strike="noStrike" noProof="1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6684" y="3170562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02-2. CONTENTS SUB TITLE</a:t>
            </a:r>
            <a:endParaRPr lang="ko-KR" altLang="en-US" strike="noStrike" noProof="1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6684" y="4084774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03-1. CONTENTS SUB TITLE</a:t>
            </a:r>
            <a:endParaRPr lang="ko-KR" altLang="en-US" strike="noStrike" noProof="1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5506684" y="4399849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03-2. CONTENTS SUB TITLE</a:t>
            </a:r>
            <a:endParaRPr lang="ko-KR" altLang="en-US" strike="noStrike" noProof="1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5039882" y="4956301"/>
            <a:ext cx="5856651" cy="3296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65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04. CONTENTS TITLE</a:t>
            </a:r>
            <a:endParaRPr lang="ko-KR" altLang="en-US" strike="noStrike" noProof="1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5506684" y="5344130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04-1. CONTENTS SUB TITLE</a:t>
            </a:r>
            <a:endParaRPr lang="ko-KR" altLang="en-US" strike="noStrike" noProof="1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6684" y="5659205"/>
            <a:ext cx="5273146" cy="2400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35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335" strike="noStrike" noProof="1"/>
              <a:t>04-2. CONTENTS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3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24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25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263" y="277813"/>
            <a:ext cx="9515475" cy="649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그림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698491" flipV="1">
            <a:off x="8820150" y="1905000"/>
            <a:ext cx="1266825" cy="473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925779" y="3556392"/>
            <a:ext cx="6692581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925779" y="4145207"/>
            <a:ext cx="669258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865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1865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925780" y="2027362"/>
            <a:ext cx="2080125" cy="886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6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01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7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63" y="0"/>
            <a:ext cx="11369675" cy="132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2665" strike="noStrike" noProof="1"/>
              <a:t>SLIDE MAIN TITLE</a:t>
            </a:r>
            <a:endParaRPr lang="ko-KR" altLang="en-US" strike="noStrike" noProof="1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trike="noStrike" noProof="1"/>
              <a:t>Slide sub title</a:t>
            </a:r>
            <a:endParaRPr lang="ko-KR" altLang="en-US" strike="noStrike" noProof="1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250"/>
            <a:ext cx="284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fld id="{6D496982-6B67-48BF-BE88-CEE75E286A28}" type="slidenum">
              <a:rPr lang="ko-KR" altLang="en-US" sz="1465" strike="noStrike" noProof="1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‹#›</a:t>
            </a:fld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00" y="508000"/>
            <a:ext cx="7924800" cy="564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864333" y="3212977"/>
            <a:ext cx="5123379" cy="85066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73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 fontAlgn="auto"/>
            <a:r>
              <a:rPr lang="en-US" altLang="ko-KR" sz="3730" strike="noStrike" noProof="1"/>
              <a:t>THANK YOU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3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247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127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055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3079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4103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5127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6151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7175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8199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3C446E7-EB3A-4DF4-831F-424C53C8C3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2023/3/14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F1D201-DA2E-4C82-BBD6-BB08B62CF8CE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9223" name="그림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ransition spd="slow"/>
  <p:hf sldNum="0"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2836" y="2030413"/>
            <a:ext cx="771554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2023</a:t>
            </a:r>
            <a:r>
              <a:rPr lang="zh-CN" altLang="en-US" sz="40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年忻州市初中学业水平考试</a:t>
            </a:r>
            <a:endParaRPr lang="en-US" altLang="zh-CN" sz="4000" b="1" strike="noStrike" noProof="1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40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 （中考）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141788" y="3346450"/>
            <a:ext cx="5846763" cy="349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BB704D2-FA2D-B76B-CA9A-D9005A12D4BE}"/>
              </a:ext>
            </a:extLst>
          </p:cNvPr>
          <p:cNvSpPr txBox="1"/>
          <p:nvPr/>
        </p:nvSpPr>
        <p:spPr>
          <a:xfrm>
            <a:off x="3537527" y="3860800"/>
            <a:ext cx="6653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网上报名系统使用说明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1777365"/>
            <a:ext cx="9255125" cy="458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重新登录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1620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21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11622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重新登录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1624" name="文本框 5"/>
          <p:cNvSpPr txBox="1"/>
          <p:nvPr/>
        </p:nvSpPr>
        <p:spPr>
          <a:xfrm>
            <a:off x="10107613" y="2687320"/>
            <a:ext cx="208438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登录系统后，就进入如左图所示的界面。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网上报名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功能，进入报名界面。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950200" y="2108200"/>
            <a:ext cx="495300" cy="350838"/>
          </a:xfrm>
          <a:prstGeom prst="wedgeRoundRectCallout">
            <a:avLst>
              <a:gd name="adj1" fmla="val 96862"/>
              <a:gd name="adj2" fmla="val -14584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1626" name="文本框 5"/>
          <p:cNvSpPr txBox="1"/>
          <p:nvPr/>
        </p:nvSpPr>
        <p:spPr>
          <a:xfrm>
            <a:off x="7682230" y="1304290"/>
            <a:ext cx="2479675" cy="3683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可在此处修改登录密码</a:t>
            </a:r>
          </a:p>
        </p:txBody>
      </p:sp>
      <p:sp>
        <p:nvSpPr>
          <p:cNvPr id="111627" name="文本框 5"/>
          <p:cNvSpPr txBox="1"/>
          <p:nvPr/>
        </p:nvSpPr>
        <p:spPr>
          <a:xfrm>
            <a:off x="917575" y="3106103"/>
            <a:ext cx="2365375" cy="644525"/>
          </a:xfrm>
          <a:prstGeom prst="rect">
            <a:avLst/>
          </a:prstGeom>
          <a:noFill/>
          <a:ln w="25400" cap="flat" cmpd="sng">
            <a:solidFill>
              <a:srgbClr val="DA1D2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网上报名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进入报名界面。</a:t>
            </a:r>
          </a:p>
        </p:txBody>
      </p:sp>
      <p:sp>
        <p:nvSpPr>
          <p:cNvPr id="10" name="任意多边形 9"/>
          <p:cNvSpPr/>
          <p:nvPr/>
        </p:nvSpPr>
        <p:spPr>
          <a:xfrm rot="10800000">
            <a:off x="1788795" y="3750945"/>
            <a:ext cx="241300" cy="12430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填表说明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3667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8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13669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填表说明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3671" name="文本框 5"/>
          <p:cNvSpPr txBox="1"/>
          <p:nvPr/>
        </p:nvSpPr>
        <p:spPr>
          <a:xfrm>
            <a:off x="8746836" y="2233613"/>
            <a:ext cx="26847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进入报名页面，系统默认显示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报名须知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</a:p>
        </p:txBody>
      </p:sp>
      <p:pic>
        <p:nvPicPr>
          <p:cNvPr id="113672" name="图片 2" descr="C:\Users\Administrator\Desktop\help-img\5.png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5" y="2235200"/>
            <a:ext cx="7161213" cy="40528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报名填写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5715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6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15717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5719" name="文本框 5"/>
          <p:cNvSpPr txBox="1"/>
          <p:nvPr/>
        </p:nvSpPr>
        <p:spPr>
          <a:xfrm>
            <a:off x="814388" y="5830888"/>
            <a:ext cx="10012362" cy="8096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”按钮，系统将弹出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考生承诺书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，要求考生遵守报名及考试纪律，诚信考试。</a:t>
            </a: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考生必须点击“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”，视为同意并签署该承诺书，方可进行下一步。</a:t>
            </a:r>
          </a:p>
        </p:txBody>
      </p:sp>
      <p:pic>
        <p:nvPicPr>
          <p:cNvPr id="115720" name="图片 2" descr="C:\Users\Administrator\Desktop\help-img\6.png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38" y="2120900"/>
            <a:ext cx="5803900" cy="377348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9658350" y="5349875"/>
            <a:ext cx="730250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对话气泡: 矩形 9"/>
          <p:cNvSpPr/>
          <p:nvPr/>
        </p:nvSpPr>
        <p:spPr>
          <a:xfrm>
            <a:off x="2813050" y="3584575"/>
            <a:ext cx="3384550" cy="1936750"/>
          </a:xfrm>
          <a:prstGeom prst="wedgeRectCallout">
            <a:avLst>
              <a:gd name="adj1" fmla="val 151969"/>
              <a:gd name="adj2" fmla="val 48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同意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按钮，视为同意并签署诚信承诺书。</a:t>
            </a:r>
          </a:p>
          <a:p>
            <a:pPr fontAlgn="base"/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考生在整个报名、报志愿、录取期间，必须保证自己填写或提供的所有信息都是真实准确的。否则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将按照《国家教育考试违规处理办法》严肃处理。</a:t>
            </a:r>
          </a:p>
        </p:txBody>
      </p:sp>
      <p:sp>
        <p:nvSpPr>
          <p:cNvPr id="8" name="任意多边形 7"/>
          <p:cNvSpPr/>
          <p:nvPr/>
        </p:nvSpPr>
        <p:spPr>
          <a:xfrm rot="5400000">
            <a:off x="5436394" y="1929606"/>
            <a:ext cx="354013" cy="1438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580" y="2202180"/>
            <a:ext cx="338137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25" y="1808138"/>
            <a:ext cx="7439025" cy="4378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报名填写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7764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5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17766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17768" name="文本框 5"/>
          <p:cNvSpPr txBox="1"/>
          <p:nvPr/>
        </p:nvSpPr>
        <p:spPr>
          <a:xfrm>
            <a:off x="906463" y="2012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报名填写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”如右图所示。按登记表内容录入信息。</a:t>
            </a:r>
          </a:p>
        </p:txBody>
      </p:sp>
      <p:sp>
        <p:nvSpPr>
          <p:cNvPr id="18" name="对话气泡: 矩形 9"/>
          <p:cNvSpPr/>
          <p:nvPr/>
        </p:nvSpPr>
        <p:spPr>
          <a:xfrm>
            <a:off x="8085138" y="4338003"/>
            <a:ext cx="3384550" cy="1547813"/>
          </a:xfrm>
          <a:prstGeom prst="wedgeRectCallout">
            <a:avLst>
              <a:gd name="adj1" fmla="val -49484"/>
              <a:gd name="adj2" fmla="val -770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注意时间，请在</a:t>
            </a:r>
            <a:r>
              <a:rPr lang="en-US" altLang="zh-CN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小时内完成填写，英文和数字使用半角输入。</a:t>
            </a:r>
          </a:p>
          <a:p>
            <a:pPr fontAlgn="base"/>
            <a:endParaRPr lang="zh-CN" altLang="en-US" sz="1600" b="1" strike="noStrike" noProof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注意，以录入到计算机的内容为准</a:t>
            </a:r>
            <a:r>
              <a:rPr lang="zh-CN" altLang="en-US" sz="1600" b="1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strike="noStrike" noProof="1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图片 2" descr="C:\Users\Administrator\Desktop\help-img\7.png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3" y="1890713"/>
            <a:ext cx="6710362" cy="480536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19813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52625"/>
            <a:ext cx="3179762" cy="13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119815" name="文本框 39"/>
          <p:cNvSpPr txBox="1"/>
          <p:nvPr/>
        </p:nvSpPr>
        <p:spPr>
          <a:xfrm>
            <a:off x="2001838" y="1395413"/>
            <a:ext cx="17065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编辑报名表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5" name="对话气泡: 矩形 10"/>
          <p:cNvSpPr/>
          <p:nvPr/>
        </p:nvSpPr>
        <p:spPr>
          <a:xfrm>
            <a:off x="9756775" y="2959100"/>
            <a:ext cx="1927225" cy="938213"/>
          </a:xfrm>
          <a:prstGeom prst="wedgeRectCallout">
            <a:avLst>
              <a:gd name="adj1" fmla="val -64624"/>
              <a:gd name="adj2" fmla="val 5534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姓名：根据公安部门核发的第二代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上的姓名填写。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zh-CN" sz="1500" strike="noStrike" noProof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119818" name="对象 21"/>
          <p:cNvGraphicFramePr/>
          <p:nvPr/>
        </p:nvGraphicFramePr>
        <p:xfrm>
          <a:off x="957263" y="3897313"/>
          <a:ext cx="2982912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675380" imgH="1846580" progId="Photoshop.Image.13">
                  <p:embed/>
                </p:oleObj>
              </mc:Choice>
              <mc:Fallback>
                <p:oleObj r:id="rId5" imgW="3675380" imgH="1846580" progId="Photoshop.Image.13">
                  <p:embed/>
                  <p:pic>
                    <p:nvPicPr>
                      <p:cNvPr id="119818" name="对象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7263" y="3897313"/>
                        <a:ext cx="2982912" cy="2106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9" name="文本框 23"/>
          <p:cNvSpPr txBox="1"/>
          <p:nvPr/>
        </p:nvSpPr>
        <p:spPr>
          <a:xfrm>
            <a:off x="906463" y="2012950"/>
            <a:ext cx="2998787" cy="7013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一定要根据自己身份证上的信息完整准确填写！</a:t>
            </a:r>
          </a:p>
        </p:txBody>
      </p:sp>
      <p:sp>
        <p:nvSpPr>
          <p:cNvPr id="25" name="对话气泡: 矩形 13"/>
          <p:cNvSpPr/>
          <p:nvPr/>
        </p:nvSpPr>
        <p:spPr>
          <a:xfrm>
            <a:off x="8896350" y="4594225"/>
            <a:ext cx="2038350" cy="792163"/>
          </a:xfrm>
          <a:prstGeom prst="wedgeRectCallout">
            <a:avLst>
              <a:gd name="adj1" fmla="val -124548"/>
              <a:gd name="adj2" fmla="val -542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“政治面貌”：根据自己的政治面貌选择“共青团员”或“其他”</a:t>
            </a:r>
            <a:endParaRPr lang="zh-CN" altLang="zh-CN" sz="1400" b="1" strike="noStrike" noProof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对话气泡: 矩形 11"/>
          <p:cNvSpPr/>
          <p:nvPr/>
        </p:nvSpPr>
        <p:spPr>
          <a:xfrm>
            <a:off x="4843780" y="2732088"/>
            <a:ext cx="2505075" cy="1165225"/>
          </a:xfrm>
          <a:prstGeom prst="wedgeRectCallout">
            <a:avLst>
              <a:gd name="adj1" fmla="val 58749"/>
              <a:gd name="adj2" fmla="val 8565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居民身份证号：根据公安部门核发的第二代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上的身份证号填写</a:t>
            </a:r>
            <a:r>
              <a:rPr lang="zh-CN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55" y="1563370"/>
            <a:ext cx="8557260" cy="5293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" name="对话气泡: 矩形 11"/>
          <p:cNvSpPr/>
          <p:nvPr/>
        </p:nvSpPr>
        <p:spPr>
          <a:xfrm>
            <a:off x="3195638" y="1865313"/>
            <a:ext cx="2528888" cy="542925"/>
          </a:xfrm>
          <a:prstGeom prst="wedgeRectCallout">
            <a:avLst>
              <a:gd name="adj1" fmla="val 63006"/>
              <a:gd name="adj2" fmla="val 42561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文化程度：选择 “初中”</a:t>
            </a:r>
          </a:p>
        </p:txBody>
      </p:sp>
      <p:sp>
        <p:nvSpPr>
          <p:cNvPr id="6" name="对话气泡: 矩形 14"/>
          <p:cNvSpPr/>
          <p:nvPr/>
        </p:nvSpPr>
        <p:spPr>
          <a:xfrm>
            <a:off x="8605838" y="2184400"/>
            <a:ext cx="2128838" cy="825500"/>
          </a:xfrm>
          <a:prstGeom prst="wedgeRectCallout">
            <a:avLst>
              <a:gd name="adj1" fmla="val 67"/>
              <a:gd name="adj2" fmla="val 23815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民族：根据公安部门核发的第二代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居民身份证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上的民族进行选择</a:t>
            </a:r>
            <a:endParaRPr lang="zh-CN" altLang="zh-CN" sz="1500" b="1" strike="noStrike" noProof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917575" y="2794000"/>
            <a:ext cx="3240088" cy="1041400"/>
          </a:xfrm>
          <a:prstGeom prst="wedgeRectCallout">
            <a:avLst>
              <a:gd name="adj1" fmla="val 104600"/>
              <a:gd name="adj2" fmla="val 16329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考生类别：根据自己实际情况选择“城镇应届”、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“农村应届”、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“城镇往届”、“农村往届”</a:t>
            </a:r>
          </a:p>
        </p:txBody>
      </p:sp>
      <p:sp>
        <p:nvSpPr>
          <p:cNvPr id="9" name="对话气泡: 矩形 9"/>
          <p:cNvSpPr/>
          <p:nvPr/>
        </p:nvSpPr>
        <p:spPr>
          <a:xfrm>
            <a:off x="6761163" y="5694363"/>
            <a:ext cx="3240088" cy="1001713"/>
          </a:xfrm>
          <a:prstGeom prst="wedgeRectCallout">
            <a:avLst>
              <a:gd name="adj1" fmla="val 42974"/>
              <a:gd name="adj2" fmla="val -11266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户籍情况：根据自己实际情况选择“本市户籍”、“非本市户籍”，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本市户籍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包括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本市所有下辖县（市、区）。</a:t>
            </a:r>
          </a:p>
        </p:txBody>
      </p:sp>
      <p:sp>
        <p:nvSpPr>
          <p:cNvPr id="17" name="对话气泡: 矩形 11"/>
          <p:cNvSpPr/>
          <p:nvPr/>
        </p:nvSpPr>
        <p:spPr>
          <a:xfrm>
            <a:off x="153988" y="4650105"/>
            <a:ext cx="3378200" cy="1933575"/>
          </a:xfrm>
          <a:prstGeom prst="wedgeRectCallout">
            <a:avLst>
              <a:gd name="adj1" fmla="val 93392"/>
              <a:gd name="adj2" fmla="val 376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户籍所在地：以《户口簿》核发的户籍信息为准填写。本市户籍从下拉列表中选择区县。</a:t>
            </a:r>
          </a:p>
          <a:p>
            <a:pPr fontAlgn="base"/>
            <a:endParaRPr lang="zh-CN" altLang="en-US" sz="1400" b="1" strike="noStrike" noProof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如果在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户籍情况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选择“非本市户籍”，该栏所有项必须自己按照公安部门核发的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户口簿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户籍证明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或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居民身份证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的户籍情况，逐项选择和填写。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55" y="1316355"/>
            <a:ext cx="9023350" cy="564896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5" name="对话气泡: 矩形 9"/>
          <p:cNvSpPr/>
          <p:nvPr/>
        </p:nvSpPr>
        <p:spPr>
          <a:xfrm>
            <a:off x="231775" y="1785938"/>
            <a:ext cx="3240088" cy="1169988"/>
          </a:xfrm>
          <a:prstGeom prst="wedgeRectCallout">
            <a:avLst>
              <a:gd name="adj1" fmla="val 116702"/>
              <a:gd name="adj2" fmla="val -415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毕业学校：本市学籍应届生毕业学校会自动填好。</a:t>
            </a:r>
          </a:p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往届生或外返生按照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义务教育证书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或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《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学籍证明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》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上的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学校信息逐项填写。</a:t>
            </a:r>
          </a:p>
        </p:txBody>
      </p:sp>
      <p:sp>
        <p:nvSpPr>
          <p:cNvPr id="7" name="对话气泡: 矩形 14"/>
          <p:cNvSpPr/>
          <p:nvPr/>
        </p:nvSpPr>
        <p:spPr>
          <a:xfrm>
            <a:off x="8815705" y="2529840"/>
            <a:ext cx="2952750" cy="677545"/>
          </a:xfrm>
          <a:prstGeom prst="wedgeRectCallout">
            <a:avLst>
              <a:gd name="adj1" fmla="val -10537"/>
              <a:gd name="adj2" fmla="val -11063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班级：应届生按照自己的实际所在班级选择。</a:t>
            </a:r>
            <a:endParaRPr lang="en-US" altLang="zh-CN" sz="1500" b="1" strike="noStrike" noProof="1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对话气泡: 矩形 14"/>
          <p:cNvSpPr/>
          <p:nvPr/>
        </p:nvSpPr>
        <p:spPr>
          <a:xfrm>
            <a:off x="231775" y="3338513"/>
            <a:ext cx="3240088" cy="700088"/>
          </a:xfrm>
          <a:prstGeom prst="wedgeRectCallout">
            <a:avLst>
              <a:gd name="adj1" fmla="val 115703"/>
              <a:gd name="adj2" fmla="val -16451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初中学籍号：根据学籍管理部门核发的学籍号码填写。</a:t>
            </a:r>
          </a:p>
        </p:txBody>
      </p:sp>
      <p:sp>
        <p:nvSpPr>
          <p:cNvPr id="12" name="对话气泡: 矩形 11"/>
          <p:cNvSpPr/>
          <p:nvPr/>
        </p:nvSpPr>
        <p:spPr>
          <a:xfrm>
            <a:off x="231775" y="4809490"/>
            <a:ext cx="3240088" cy="1304925"/>
          </a:xfrm>
          <a:prstGeom prst="wedgeRectCallout">
            <a:avLst>
              <a:gd name="adj1" fmla="val 114213"/>
              <a:gd name="adj2" fmla="val -17496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</a:rPr>
              <a:t>中考体育选项：必考项为所有考生都要考试的科目；选考项考生根据各市体育考试安排及自身情况进行选择</a:t>
            </a:r>
          </a:p>
        </p:txBody>
      </p:sp>
      <p:sp>
        <p:nvSpPr>
          <p:cNvPr id="8" name="对话气泡: 矩形 11"/>
          <p:cNvSpPr/>
          <p:nvPr/>
        </p:nvSpPr>
        <p:spPr>
          <a:xfrm>
            <a:off x="8048625" y="4652963"/>
            <a:ext cx="3286125" cy="1617663"/>
          </a:xfrm>
          <a:prstGeom prst="wedgeRectCallout">
            <a:avLst>
              <a:gd name="adj1" fmla="val -76995"/>
              <a:gd name="adj2" fmla="val -11070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考生家庭通讯地址、收件人姓名、邮政编码：根据自己的实际情况填写。</a:t>
            </a:r>
          </a:p>
          <a:p>
            <a:pPr fontAlgn="base"/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考生家庭通讯地址、收件人姓名及邮政编码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是录取学校寄发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录取通知书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的唯一的地址，考生务必认真填写，以免不能收到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录取通知书</a:t>
            </a:r>
            <a:r>
              <a:rPr lang="en-US" altLang="zh-CN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，该地址不得填写毕业学校。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30" y="1225550"/>
            <a:ext cx="7675245" cy="5285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452438" y="1549400"/>
            <a:ext cx="3240088" cy="1493838"/>
          </a:xfrm>
          <a:prstGeom prst="wedgeRectCallout">
            <a:avLst>
              <a:gd name="adj1" fmla="val 65580"/>
              <a:gd name="adj2" fmla="val -118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联系电话：根据自己的具体联系电话填写，必须是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位的手机号码。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联系电话</a:t>
            </a:r>
            <a:r>
              <a:rPr lang="en-US" altLang="zh-CN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是录取学校联系考生报到或征求考生意见的唯一联系方式，考生或考生家长务必保证电话畅通。</a:t>
            </a:r>
          </a:p>
        </p:txBody>
      </p:sp>
      <p:sp>
        <p:nvSpPr>
          <p:cNvPr id="9" name="对话气泡: 矩形 11"/>
          <p:cNvSpPr/>
          <p:nvPr/>
        </p:nvSpPr>
        <p:spPr>
          <a:xfrm>
            <a:off x="452438" y="3564573"/>
            <a:ext cx="3114675" cy="1331913"/>
          </a:xfrm>
          <a:prstGeom prst="wedgeRectCallout">
            <a:avLst>
              <a:gd name="adj1" fmla="val 83160"/>
              <a:gd name="adj2" fmla="val -4773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4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父母亲或法定监护人情况：根据自己家庭实际情况填写，监护人分“父母亲”或“其他监护人” ；填写“其他监护人”必须填写清楚监护人和考生的关系。</a:t>
            </a:r>
          </a:p>
        </p:txBody>
      </p:sp>
      <p:sp>
        <p:nvSpPr>
          <p:cNvPr id="11" name="对话气泡: 矩形 9"/>
          <p:cNvSpPr/>
          <p:nvPr/>
        </p:nvSpPr>
        <p:spPr>
          <a:xfrm>
            <a:off x="515938" y="5418138"/>
            <a:ext cx="3114675" cy="639763"/>
          </a:xfrm>
          <a:prstGeom prst="wedgeRectCallout">
            <a:avLst>
              <a:gd name="adj1" fmla="val 83628"/>
              <a:gd name="adj2" fmla="val -7679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fontAlgn="base"/>
            <a:r>
              <a:rPr lang="zh-CN" altLang="en-US" sz="1500" b="1" strike="noStrike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本人简历：根据自己就学简历情况，从小学开始填写。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1304290"/>
            <a:ext cx="5541010" cy="3630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8004" name="文本框 4"/>
          <p:cNvSpPr txBox="1"/>
          <p:nvPr/>
        </p:nvSpPr>
        <p:spPr>
          <a:xfrm>
            <a:off x="538163" y="5013325"/>
            <a:ext cx="1104328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填写完报名信息后，在页面最底部，可以看到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提交信息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如左上图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，点击该按钮。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如页面上端弹出                               ，则说明填写的内容有遗漏或错误的地方，请向上滚动页面仔细检查。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如页面上端弹出                            则所填写的内容被保存，系统自动来到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查看报名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页面（如右上图）。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考生可以点击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查看报名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按钮查看自己填写的内容，也可以多次点击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报名填写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对内容进行修改。</a:t>
            </a:r>
          </a:p>
        </p:txBody>
      </p:sp>
      <p:pic>
        <p:nvPicPr>
          <p:cNvPr id="12800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5387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8007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976938"/>
            <a:ext cx="1695450" cy="3619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304290"/>
            <a:ext cx="5151755" cy="3645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803275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——</a:t>
            </a:r>
            <a:r>
              <a:rPr kumimoji="0" lang="zh-CN" altLang="en-US" sz="266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+mn-ea"/>
              </a:rPr>
              <a:t>报名填写</a:t>
            </a:r>
            <a:endParaRPr kumimoji="0" lang="zh-CN" altLang="en-US" sz="266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65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8004" name="文本框 4"/>
          <p:cNvSpPr txBox="1"/>
          <p:nvPr/>
        </p:nvSpPr>
        <p:spPr>
          <a:xfrm>
            <a:off x="8453755" y="1795780"/>
            <a:ext cx="2270125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再次点击报名填写修改信息时，为了防止误操作，刚进入页面时，之前填写的信息为只读，不能修改，需要先点击页面下方的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修改信息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按钮，修改完成后，点击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提交信息，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信息方可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保存。</a:t>
            </a:r>
          </a:p>
        </p:txBody>
      </p:sp>
      <p:pic>
        <p:nvPicPr>
          <p:cNvPr id="12800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538788"/>
            <a:ext cx="2200275" cy="40005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1622425"/>
            <a:ext cx="7165975" cy="444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7747000" y="1855788"/>
            <a:ext cx="625475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Oval 4"/>
          <p:cNvSpPr/>
          <p:nvPr/>
        </p:nvSpPr>
        <p:spPr>
          <a:xfrm>
            <a:off x="4670425" y="4349750"/>
            <a:ext cx="628650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2707" name="组合 54"/>
          <p:cNvGrpSpPr/>
          <p:nvPr/>
        </p:nvGrpSpPr>
        <p:grpSpPr>
          <a:xfrm>
            <a:off x="4848225" y="3619500"/>
            <a:ext cx="3525838" cy="1187450"/>
            <a:chOff x="2730878" y="5038776"/>
            <a:chExt cx="3521940" cy="1187856"/>
          </a:xfrm>
        </p:grpSpPr>
        <p:sp>
          <p:nvSpPr>
            <p:cNvPr id="56" name="Oval 4"/>
            <p:cNvSpPr/>
            <p:nvPr/>
          </p:nvSpPr>
          <p:spPr>
            <a:xfrm>
              <a:off x="5626360" y="5038776"/>
              <a:ext cx="626458" cy="62923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3200" strike="noStrike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09" name="Freeform 206"/>
            <p:cNvSpPr>
              <a:spLocks noChangeAspect="1" noEditPoints="1"/>
            </p:cNvSpPr>
            <p:nvPr/>
          </p:nvSpPr>
          <p:spPr>
            <a:xfrm>
              <a:off x="2730878" y="5907675"/>
              <a:ext cx="263865" cy="318957"/>
            </a:xfrm>
            <a:custGeom>
              <a:avLst/>
              <a:gdLst/>
              <a:ahLst/>
              <a:cxnLst>
                <a:cxn ang="0">
                  <a:pos x="0" y="291519"/>
                </a:cxn>
                <a:cxn ang="0">
                  <a:pos x="102804" y="68592"/>
                </a:cxn>
                <a:cxn ang="0">
                  <a:pos x="130219" y="89170"/>
                </a:cxn>
                <a:cxn ang="0">
                  <a:pos x="133645" y="92600"/>
                </a:cxn>
                <a:cxn ang="0">
                  <a:pos x="133645" y="92600"/>
                </a:cxn>
                <a:cxn ang="0">
                  <a:pos x="137072" y="92600"/>
                </a:cxn>
                <a:cxn ang="0">
                  <a:pos x="137072" y="96030"/>
                </a:cxn>
                <a:cxn ang="0">
                  <a:pos x="137072" y="96030"/>
                </a:cxn>
                <a:cxn ang="0">
                  <a:pos x="140499" y="96030"/>
                </a:cxn>
                <a:cxn ang="0">
                  <a:pos x="140499" y="99459"/>
                </a:cxn>
                <a:cxn ang="0">
                  <a:pos x="143926" y="99459"/>
                </a:cxn>
                <a:cxn ang="0">
                  <a:pos x="143926" y="99459"/>
                </a:cxn>
                <a:cxn ang="0">
                  <a:pos x="147353" y="99459"/>
                </a:cxn>
                <a:cxn ang="0">
                  <a:pos x="147353" y="102889"/>
                </a:cxn>
                <a:cxn ang="0">
                  <a:pos x="147353" y="102889"/>
                </a:cxn>
                <a:cxn ang="0">
                  <a:pos x="164487" y="113178"/>
                </a:cxn>
                <a:cxn ang="0">
                  <a:pos x="164487" y="113178"/>
                </a:cxn>
                <a:cxn ang="0">
                  <a:pos x="167914" y="116607"/>
                </a:cxn>
                <a:cxn ang="0">
                  <a:pos x="167914" y="116607"/>
                </a:cxn>
                <a:cxn ang="0">
                  <a:pos x="171340" y="116607"/>
                </a:cxn>
                <a:cxn ang="0">
                  <a:pos x="171340" y="120037"/>
                </a:cxn>
                <a:cxn ang="0">
                  <a:pos x="171340" y="120037"/>
                </a:cxn>
                <a:cxn ang="0">
                  <a:pos x="174767" y="120037"/>
                </a:cxn>
                <a:cxn ang="0">
                  <a:pos x="174767" y="123467"/>
                </a:cxn>
                <a:cxn ang="0">
                  <a:pos x="178194" y="123467"/>
                </a:cxn>
                <a:cxn ang="0">
                  <a:pos x="178194" y="123467"/>
                </a:cxn>
                <a:cxn ang="0">
                  <a:pos x="181621" y="126896"/>
                </a:cxn>
                <a:cxn ang="0">
                  <a:pos x="181621" y="126896"/>
                </a:cxn>
                <a:cxn ang="0">
                  <a:pos x="164487" y="270941"/>
                </a:cxn>
                <a:cxn ang="0">
                  <a:pos x="23987" y="312097"/>
                </a:cxn>
                <a:cxn ang="0">
                  <a:pos x="119938" y="219497"/>
                </a:cxn>
                <a:cxn ang="0">
                  <a:pos x="65109" y="181771"/>
                </a:cxn>
                <a:cxn ang="0">
                  <a:pos x="10280" y="301808"/>
                </a:cxn>
                <a:cxn ang="0">
                  <a:pos x="250157" y="318957"/>
                </a:cxn>
                <a:cxn ang="0">
                  <a:pos x="185048" y="284660"/>
                </a:cxn>
                <a:cxn ang="0">
                  <a:pos x="236450" y="144045"/>
                </a:cxn>
                <a:cxn ang="0">
                  <a:pos x="116511" y="0"/>
                </a:cxn>
                <a:cxn ang="0">
                  <a:pos x="236450" y="144045"/>
                </a:cxn>
              </a:cxnLst>
              <a:rect l="0" t="0" r="0" b="0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Oval 4"/>
          <p:cNvSpPr/>
          <p:nvPr/>
        </p:nvSpPr>
        <p:spPr>
          <a:xfrm>
            <a:off x="4727575" y="2725738"/>
            <a:ext cx="627063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7952102" y="3740785"/>
            <a:ext cx="210185" cy="375285"/>
            <a:chOff x="14199" y="3301"/>
            <a:chExt cx="667" cy="1191"/>
          </a:xfrm>
          <a:solidFill>
            <a:schemeClr val="bg1"/>
          </a:solidFill>
        </p:grpSpPr>
        <p:sp>
          <p:nvSpPr>
            <p:cNvPr id="45" name="Freeform 5"/>
            <p:cNvSpPr/>
            <p:nvPr/>
          </p:nvSpPr>
          <p:spPr bwMode="auto">
            <a:xfrm>
              <a:off x="14199" y="4012"/>
              <a:ext cx="667" cy="480"/>
            </a:xfrm>
            <a:custGeom>
              <a:avLst/>
              <a:gdLst>
                <a:gd name="T0" fmla="*/ 67 w 67"/>
                <a:gd name="T1" fmla="*/ 15 h 49"/>
                <a:gd name="T2" fmla="*/ 52 w 67"/>
                <a:gd name="T3" fmla="*/ 0 h 49"/>
                <a:gd name="T4" fmla="*/ 38 w 67"/>
                <a:gd name="T5" fmla="*/ 24 h 49"/>
                <a:gd name="T6" fmla="*/ 36 w 67"/>
                <a:gd name="T7" fmla="*/ 13 h 49"/>
                <a:gd name="T8" fmla="*/ 38 w 67"/>
                <a:gd name="T9" fmla="*/ 9 h 49"/>
                <a:gd name="T10" fmla="*/ 34 w 67"/>
                <a:gd name="T11" fmla="*/ 5 h 49"/>
                <a:gd name="T12" fmla="*/ 30 w 67"/>
                <a:gd name="T13" fmla="*/ 9 h 49"/>
                <a:gd name="T14" fmla="*/ 31 w 67"/>
                <a:gd name="T15" fmla="*/ 13 h 49"/>
                <a:gd name="T16" fmla="*/ 30 w 67"/>
                <a:gd name="T17" fmla="*/ 24 h 49"/>
                <a:gd name="T18" fmla="*/ 16 w 67"/>
                <a:gd name="T19" fmla="*/ 0 h 49"/>
                <a:gd name="T20" fmla="*/ 1 w 67"/>
                <a:gd name="T21" fmla="*/ 15 h 49"/>
                <a:gd name="T22" fmla="*/ 0 w 67"/>
                <a:gd name="T23" fmla="*/ 15 h 49"/>
                <a:gd name="T24" fmla="*/ 0 w 67"/>
                <a:gd name="T25" fmla="*/ 45 h 49"/>
                <a:gd name="T26" fmla="*/ 1 w 67"/>
                <a:gd name="T27" fmla="*/ 45 h 49"/>
                <a:gd name="T28" fmla="*/ 34 w 67"/>
                <a:gd name="T29" fmla="*/ 49 h 49"/>
                <a:gd name="T30" fmla="*/ 66 w 67"/>
                <a:gd name="T31" fmla="*/ 45 h 49"/>
                <a:gd name="T32" fmla="*/ 67 w 67"/>
                <a:gd name="T33" fmla="*/ 45 h 49"/>
                <a:gd name="T34" fmla="*/ 67 w 67"/>
                <a:gd name="T3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49">
                  <a:moveTo>
                    <a:pt x="67" y="15"/>
                  </a:moveTo>
                  <a:cubicBezTo>
                    <a:pt x="66" y="9"/>
                    <a:pt x="60" y="3"/>
                    <a:pt x="52" y="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2"/>
                    <a:pt x="38" y="11"/>
                    <a:pt x="38" y="9"/>
                  </a:cubicBezTo>
                  <a:cubicBezTo>
                    <a:pt x="38" y="7"/>
                    <a:pt x="36" y="5"/>
                    <a:pt x="34" y="5"/>
                  </a:cubicBezTo>
                  <a:cubicBezTo>
                    <a:pt x="31" y="5"/>
                    <a:pt x="30" y="7"/>
                    <a:pt x="30" y="9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3"/>
                    <a:pt x="2" y="9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4" y="47"/>
                    <a:pt x="18" y="49"/>
                    <a:pt x="34" y="49"/>
                  </a:cubicBezTo>
                  <a:cubicBezTo>
                    <a:pt x="50" y="49"/>
                    <a:pt x="63" y="47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15"/>
                    <a:pt x="67" y="15"/>
                    <a:pt x="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lang="zh-CN" altLang="en-US" sz="135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4298" y="3301"/>
              <a:ext cx="449" cy="589"/>
            </a:xfrm>
            <a:custGeom>
              <a:avLst/>
              <a:gdLst>
                <a:gd name="T0" fmla="*/ 3 w 45"/>
                <a:gd name="T1" fmla="*/ 38 h 60"/>
                <a:gd name="T2" fmla="*/ 7 w 45"/>
                <a:gd name="T3" fmla="*/ 43 h 60"/>
                <a:gd name="T4" fmla="*/ 23 w 45"/>
                <a:gd name="T5" fmla="*/ 60 h 60"/>
                <a:gd name="T6" fmla="*/ 40 w 45"/>
                <a:gd name="T7" fmla="*/ 43 h 60"/>
                <a:gd name="T8" fmla="*/ 40 w 45"/>
                <a:gd name="T9" fmla="*/ 43 h 60"/>
                <a:gd name="T10" fmla="*/ 44 w 45"/>
                <a:gd name="T11" fmla="*/ 38 h 60"/>
                <a:gd name="T12" fmla="*/ 41 w 45"/>
                <a:gd name="T13" fmla="*/ 33 h 60"/>
                <a:gd name="T14" fmla="*/ 41 w 45"/>
                <a:gd name="T15" fmla="*/ 33 h 60"/>
                <a:gd name="T16" fmla="*/ 36 w 45"/>
                <a:gd name="T17" fmla="*/ 13 h 60"/>
                <a:gd name="T18" fmla="*/ 12 w 45"/>
                <a:gd name="T19" fmla="*/ 10 h 60"/>
                <a:gd name="T20" fmla="*/ 6 w 45"/>
                <a:gd name="T21" fmla="*/ 33 h 60"/>
                <a:gd name="T22" fmla="*/ 6 w 45"/>
                <a:gd name="T23" fmla="*/ 33 h 60"/>
                <a:gd name="T24" fmla="*/ 3 w 45"/>
                <a:gd name="T25" fmla="*/ 38 h 60"/>
                <a:gd name="T26" fmla="*/ 8 w 45"/>
                <a:gd name="T27" fmla="*/ 34 h 60"/>
                <a:gd name="T28" fmla="*/ 8 w 45"/>
                <a:gd name="T29" fmla="*/ 34 h 60"/>
                <a:gd name="T30" fmla="*/ 8 w 45"/>
                <a:gd name="T31" fmla="*/ 34 h 60"/>
                <a:gd name="T32" fmla="*/ 8 w 45"/>
                <a:gd name="T33" fmla="*/ 32 h 60"/>
                <a:gd name="T34" fmla="*/ 9 w 45"/>
                <a:gd name="T35" fmla="*/ 25 h 60"/>
                <a:gd name="T36" fmla="*/ 11 w 45"/>
                <a:gd name="T37" fmla="*/ 23 h 60"/>
                <a:gd name="T38" fmla="*/ 29 w 45"/>
                <a:gd name="T39" fmla="*/ 19 h 60"/>
                <a:gd name="T40" fmla="*/ 38 w 45"/>
                <a:gd name="T41" fmla="*/ 34 h 60"/>
                <a:gd name="T42" fmla="*/ 38 w 45"/>
                <a:gd name="T43" fmla="*/ 34 h 60"/>
                <a:gd name="T44" fmla="*/ 39 w 45"/>
                <a:gd name="T45" fmla="*/ 34 h 60"/>
                <a:gd name="T46" fmla="*/ 40 w 45"/>
                <a:gd name="T47" fmla="*/ 34 h 60"/>
                <a:gd name="T48" fmla="*/ 42 w 45"/>
                <a:gd name="T49" fmla="*/ 35 h 60"/>
                <a:gd name="T50" fmla="*/ 43 w 45"/>
                <a:gd name="T51" fmla="*/ 38 h 60"/>
                <a:gd name="T52" fmla="*/ 42 w 45"/>
                <a:gd name="T53" fmla="*/ 41 h 60"/>
                <a:gd name="T54" fmla="*/ 40 w 45"/>
                <a:gd name="T55" fmla="*/ 42 h 60"/>
                <a:gd name="T56" fmla="*/ 40 w 45"/>
                <a:gd name="T57" fmla="*/ 42 h 60"/>
                <a:gd name="T58" fmla="*/ 39 w 45"/>
                <a:gd name="T59" fmla="*/ 42 h 60"/>
                <a:gd name="T60" fmla="*/ 38 w 45"/>
                <a:gd name="T61" fmla="*/ 43 h 60"/>
                <a:gd name="T62" fmla="*/ 33 w 45"/>
                <a:gd name="T63" fmla="*/ 54 h 60"/>
                <a:gd name="T64" fmla="*/ 29 w 45"/>
                <a:gd name="T65" fmla="*/ 58 h 60"/>
                <a:gd name="T66" fmla="*/ 23 w 45"/>
                <a:gd name="T67" fmla="*/ 59 h 60"/>
                <a:gd name="T68" fmla="*/ 18 w 45"/>
                <a:gd name="T69" fmla="*/ 58 h 60"/>
                <a:gd name="T70" fmla="*/ 14 w 45"/>
                <a:gd name="T71" fmla="*/ 54 h 60"/>
                <a:gd name="T72" fmla="*/ 8 w 45"/>
                <a:gd name="T73" fmla="*/ 43 h 60"/>
                <a:gd name="T74" fmla="*/ 8 w 45"/>
                <a:gd name="T75" fmla="*/ 42 h 60"/>
                <a:gd name="T76" fmla="*/ 7 w 45"/>
                <a:gd name="T77" fmla="*/ 42 h 60"/>
                <a:gd name="T78" fmla="*/ 5 w 45"/>
                <a:gd name="T79" fmla="*/ 38 h 60"/>
                <a:gd name="T80" fmla="*/ 5 w 45"/>
                <a:gd name="T81" fmla="*/ 35 h 60"/>
                <a:gd name="T82" fmla="*/ 8 w 45"/>
                <a:gd name="T8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60">
                  <a:moveTo>
                    <a:pt x="3" y="38"/>
                  </a:moveTo>
                  <a:cubicBezTo>
                    <a:pt x="3" y="40"/>
                    <a:pt x="5" y="43"/>
                    <a:pt x="7" y="43"/>
                  </a:cubicBezTo>
                  <a:cubicBezTo>
                    <a:pt x="9" y="53"/>
                    <a:pt x="16" y="60"/>
                    <a:pt x="23" y="60"/>
                  </a:cubicBezTo>
                  <a:cubicBezTo>
                    <a:pt x="31" y="60"/>
                    <a:pt x="38" y="5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4" y="41"/>
                    <a:pt x="44" y="38"/>
                  </a:cubicBezTo>
                  <a:cubicBezTo>
                    <a:pt x="44" y="35"/>
                    <a:pt x="43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5" y="18"/>
                    <a:pt x="36" y="13"/>
                  </a:cubicBezTo>
                  <a:cubicBezTo>
                    <a:pt x="35" y="0"/>
                    <a:pt x="12" y="10"/>
                    <a:pt x="12" y="10"/>
                  </a:cubicBezTo>
                  <a:cubicBezTo>
                    <a:pt x="0" y="17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4"/>
                    <a:pt x="3" y="36"/>
                    <a:pt x="3" y="38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21" y="24"/>
                    <a:pt x="29" y="19"/>
                    <a:pt x="29" y="19"/>
                  </a:cubicBezTo>
                  <a:cubicBezTo>
                    <a:pt x="36" y="13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2" y="35"/>
                  </a:cubicBezTo>
                  <a:cubicBezTo>
                    <a:pt x="43" y="35"/>
                    <a:pt x="43" y="37"/>
                    <a:pt x="43" y="38"/>
                  </a:cubicBezTo>
                  <a:cubicBezTo>
                    <a:pt x="43" y="39"/>
                    <a:pt x="43" y="40"/>
                    <a:pt x="42" y="41"/>
                  </a:cubicBezTo>
                  <a:cubicBezTo>
                    <a:pt x="41" y="41"/>
                    <a:pt x="41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7"/>
                    <a:pt x="36" y="51"/>
                    <a:pt x="33" y="54"/>
                  </a:cubicBezTo>
                  <a:cubicBezTo>
                    <a:pt x="32" y="56"/>
                    <a:pt x="30" y="57"/>
                    <a:pt x="29" y="58"/>
                  </a:cubicBezTo>
                  <a:cubicBezTo>
                    <a:pt x="27" y="58"/>
                    <a:pt x="25" y="59"/>
                    <a:pt x="23" y="59"/>
                  </a:cubicBezTo>
                  <a:cubicBezTo>
                    <a:pt x="22" y="59"/>
                    <a:pt x="20" y="58"/>
                    <a:pt x="18" y="58"/>
                  </a:cubicBezTo>
                  <a:cubicBezTo>
                    <a:pt x="17" y="57"/>
                    <a:pt x="15" y="56"/>
                    <a:pt x="14" y="54"/>
                  </a:cubicBezTo>
                  <a:cubicBezTo>
                    <a:pt x="11" y="51"/>
                    <a:pt x="9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0"/>
                    <a:pt x="5" y="38"/>
                  </a:cubicBezTo>
                  <a:cubicBezTo>
                    <a:pt x="5" y="37"/>
                    <a:pt x="5" y="35"/>
                    <a:pt x="5" y="35"/>
                  </a:cubicBezTo>
                  <a:cubicBezTo>
                    <a:pt x="6" y="34"/>
                    <a:pt x="7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 fontAlgn="auto"/>
              <a:endParaRPr lang="zh-CN" altLang="en-US" sz="1350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72713" name="矩形 49"/>
          <p:cNvSpPr/>
          <p:nvPr/>
        </p:nvSpPr>
        <p:spPr>
          <a:xfrm>
            <a:off x="8704263" y="1639888"/>
            <a:ext cx="204025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</a:p>
          <a:p>
            <a:r>
              <a:rPr lang="en-US" altLang="zh-CN" sz="1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Online Registration</a:t>
            </a:r>
          </a:p>
        </p:txBody>
      </p:sp>
      <p:sp>
        <p:nvSpPr>
          <p:cNvPr id="72715" name="Freeform 145"/>
          <p:cNvSpPr>
            <a:spLocks noEditPoints="1"/>
          </p:cNvSpPr>
          <p:nvPr/>
        </p:nvSpPr>
        <p:spPr>
          <a:xfrm>
            <a:off x="7964488" y="2006600"/>
            <a:ext cx="220662" cy="331788"/>
          </a:xfrm>
          <a:custGeom>
            <a:avLst/>
            <a:gdLst/>
            <a:ahLst/>
            <a:cxnLst>
              <a:cxn ang="0">
                <a:pos x="165826" y="176640"/>
              </a:cxn>
              <a:cxn ang="0">
                <a:pos x="144196" y="99134"/>
              </a:cxn>
              <a:cxn ang="0">
                <a:pos x="200072" y="131578"/>
              </a:cxn>
              <a:cxn ang="0">
                <a:pos x="219900" y="210886"/>
              </a:cxn>
              <a:cxn ang="0">
                <a:pos x="165826" y="176640"/>
              </a:cxn>
              <a:cxn ang="0">
                <a:pos x="55876" y="64888"/>
              </a:cxn>
              <a:cxn ang="0">
                <a:pos x="32444" y="0"/>
              </a:cxn>
              <a:cxn ang="0">
                <a:pos x="144196" y="0"/>
              </a:cxn>
              <a:cxn ang="0">
                <a:pos x="120764" y="64888"/>
              </a:cxn>
              <a:cxn ang="0">
                <a:pos x="55876" y="64888"/>
              </a:cxn>
              <a:cxn ang="0">
                <a:pos x="120764" y="77505"/>
              </a:cxn>
              <a:cxn ang="0">
                <a:pos x="160418" y="201874"/>
              </a:cxn>
              <a:cxn ang="0">
                <a:pos x="162221" y="201874"/>
              </a:cxn>
              <a:cxn ang="0">
                <a:pos x="160418" y="203676"/>
              </a:cxn>
              <a:cxn ang="0">
                <a:pos x="176640" y="254145"/>
              </a:cxn>
              <a:cxn ang="0">
                <a:pos x="88320" y="331651"/>
              </a:cxn>
              <a:cxn ang="0">
                <a:pos x="0" y="254145"/>
              </a:cxn>
              <a:cxn ang="0">
                <a:pos x="55876" y="77505"/>
              </a:cxn>
              <a:cxn ang="0">
                <a:pos x="120764" y="77505"/>
              </a:cxn>
              <a:cxn ang="0">
                <a:pos x="99135" y="99134"/>
              </a:cxn>
              <a:cxn ang="0">
                <a:pos x="77505" y="99134"/>
              </a:cxn>
              <a:cxn ang="0">
                <a:pos x="63086" y="145998"/>
              </a:cxn>
              <a:cxn ang="0">
                <a:pos x="100937" y="108147"/>
              </a:cxn>
              <a:cxn ang="0">
                <a:pos x="99135" y="99134"/>
              </a:cxn>
              <a:cxn ang="0">
                <a:pos x="88320" y="299206"/>
              </a:cxn>
              <a:cxn ang="0">
                <a:pos x="144196" y="243330"/>
              </a:cxn>
              <a:cxn ang="0">
                <a:pos x="138789" y="225306"/>
              </a:cxn>
              <a:cxn ang="0">
                <a:pos x="77505" y="288392"/>
              </a:cxn>
              <a:cxn ang="0">
                <a:pos x="88320" y="299206"/>
              </a:cxn>
              <a:cxn ang="0">
                <a:pos x="59481" y="268565"/>
              </a:cxn>
              <a:cxn ang="0">
                <a:pos x="129777" y="198269"/>
              </a:cxn>
              <a:cxn ang="0">
                <a:pos x="122567" y="176640"/>
              </a:cxn>
              <a:cxn ang="0">
                <a:pos x="45061" y="254145"/>
              </a:cxn>
              <a:cxn ang="0">
                <a:pos x="59481" y="268565"/>
              </a:cxn>
              <a:cxn ang="0">
                <a:pos x="37851" y="230713"/>
              </a:cxn>
              <a:cxn ang="0">
                <a:pos x="115357" y="151405"/>
              </a:cxn>
              <a:cxn ang="0">
                <a:pos x="109950" y="131578"/>
              </a:cxn>
              <a:cxn ang="0">
                <a:pos x="48666" y="191059"/>
              </a:cxn>
              <a:cxn ang="0">
                <a:pos x="37851" y="230713"/>
              </a:cxn>
            </a:cxnLst>
            <a:rect l="0" t="0" r="0" b="0"/>
            <a:pathLst>
              <a:path w="122" h="184">
                <a:moveTo>
                  <a:pt x="92" y="98"/>
                </a:moveTo>
                <a:lnTo>
                  <a:pt x="80" y="55"/>
                </a:lnTo>
                <a:lnTo>
                  <a:pt x="111" y="73"/>
                </a:lnTo>
                <a:lnTo>
                  <a:pt x="122" y="117"/>
                </a:lnTo>
                <a:lnTo>
                  <a:pt x="92" y="98"/>
                </a:lnTo>
                <a:close/>
                <a:moveTo>
                  <a:pt x="31" y="36"/>
                </a:moveTo>
                <a:lnTo>
                  <a:pt x="18" y="0"/>
                </a:lnTo>
                <a:lnTo>
                  <a:pt x="80" y="0"/>
                </a:lnTo>
                <a:lnTo>
                  <a:pt x="67" y="36"/>
                </a:lnTo>
                <a:lnTo>
                  <a:pt x="31" y="36"/>
                </a:lnTo>
                <a:close/>
                <a:moveTo>
                  <a:pt x="67" y="43"/>
                </a:moveTo>
                <a:lnTo>
                  <a:pt x="89" y="112"/>
                </a:lnTo>
                <a:lnTo>
                  <a:pt x="90" y="112"/>
                </a:lnTo>
                <a:lnTo>
                  <a:pt x="89" y="113"/>
                </a:lnTo>
                <a:lnTo>
                  <a:pt x="98" y="141"/>
                </a:lnTo>
                <a:lnTo>
                  <a:pt x="49" y="184"/>
                </a:lnTo>
                <a:lnTo>
                  <a:pt x="0" y="141"/>
                </a:lnTo>
                <a:lnTo>
                  <a:pt x="31" y="43"/>
                </a:lnTo>
                <a:lnTo>
                  <a:pt x="67" y="43"/>
                </a:lnTo>
                <a:close/>
                <a:moveTo>
                  <a:pt x="55" y="55"/>
                </a:moveTo>
                <a:lnTo>
                  <a:pt x="43" y="55"/>
                </a:lnTo>
                <a:lnTo>
                  <a:pt x="35" y="81"/>
                </a:lnTo>
                <a:lnTo>
                  <a:pt x="56" y="60"/>
                </a:lnTo>
                <a:lnTo>
                  <a:pt x="55" y="55"/>
                </a:lnTo>
                <a:close/>
                <a:moveTo>
                  <a:pt x="49" y="166"/>
                </a:moveTo>
                <a:lnTo>
                  <a:pt x="80" y="135"/>
                </a:lnTo>
                <a:lnTo>
                  <a:pt x="77" y="125"/>
                </a:lnTo>
                <a:lnTo>
                  <a:pt x="43" y="160"/>
                </a:lnTo>
                <a:lnTo>
                  <a:pt x="49" y="166"/>
                </a:lnTo>
                <a:close/>
                <a:moveTo>
                  <a:pt x="33" y="149"/>
                </a:moveTo>
                <a:lnTo>
                  <a:pt x="72" y="110"/>
                </a:lnTo>
                <a:lnTo>
                  <a:pt x="68" y="98"/>
                </a:lnTo>
                <a:lnTo>
                  <a:pt x="25" y="141"/>
                </a:lnTo>
                <a:lnTo>
                  <a:pt x="33" y="149"/>
                </a:lnTo>
                <a:close/>
                <a:moveTo>
                  <a:pt x="21" y="128"/>
                </a:moveTo>
                <a:lnTo>
                  <a:pt x="64" y="84"/>
                </a:lnTo>
                <a:lnTo>
                  <a:pt x="61" y="73"/>
                </a:lnTo>
                <a:lnTo>
                  <a:pt x="27" y="106"/>
                </a:lnTo>
                <a:lnTo>
                  <a:pt x="21" y="1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16" name="矩形 53"/>
          <p:cNvSpPr/>
          <p:nvPr/>
        </p:nvSpPr>
        <p:spPr>
          <a:xfrm>
            <a:off x="8729663" y="3403600"/>
            <a:ext cx="1799590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相片采集</a:t>
            </a:r>
          </a:p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Photo Collection</a:t>
            </a:r>
          </a:p>
        </p:txBody>
      </p:sp>
      <p:sp>
        <p:nvSpPr>
          <p:cNvPr id="72717" name="Rectangle 45"/>
          <p:cNvSpPr/>
          <p:nvPr/>
        </p:nvSpPr>
        <p:spPr>
          <a:xfrm>
            <a:off x="1968500" y="1612900"/>
            <a:ext cx="2257425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>
              <a:lnSpc>
                <a:spcPct val="7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000000000000000" charset="0"/>
              </a:rPr>
              <a:t>目  录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panose="020B0000000000000000" charset="0"/>
            </a:endParaRPr>
          </a:p>
        </p:txBody>
      </p:sp>
      <p:sp>
        <p:nvSpPr>
          <p:cNvPr id="72718" name="Rectangle 45"/>
          <p:cNvSpPr/>
          <p:nvPr/>
        </p:nvSpPr>
        <p:spPr>
          <a:xfrm>
            <a:off x="862013" y="2044700"/>
            <a:ext cx="3363912" cy="593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CONTENTS TITLE</a:t>
            </a:r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ea typeface="Malgun Gothic" panose="020B0503020000020004" charset="-127"/>
            </a:endParaRPr>
          </a:p>
        </p:txBody>
      </p:sp>
      <p:sp>
        <p:nvSpPr>
          <p:cNvPr id="72719" name="矩形 53"/>
          <p:cNvSpPr/>
          <p:nvPr/>
        </p:nvSpPr>
        <p:spPr>
          <a:xfrm>
            <a:off x="5684838" y="2509838"/>
            <a:ext cx="174434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缴费</a:t>
            </a:r>
          </a:p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Online Payment</a:t>
            </a:r>
          </a:p>
        </p:txBody>
      </p:sp>
      <p:sp>
        <p:nvSpPr>
          <p:cNvPr id="72721" name="矩形 53"/>
          <p:cNvSpPr/>
          <p:nvPr/>
        </p:nvSpPr>
        <p:spPr>
          <a:xfrm>
            <a:off x="5710238" y="4135438"/>
            <a:ext cx="3478453" cy="78431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签字确认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 Signature Approval</a:t>
            </a:r>
          </a:p>
        </p:txBody>
      </p:sp>
      <p:pic>
        <p:nvPicPr>
          <p:cNvPr id="72722" name="图片 6" descr="人民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50" y="2878138"/>
            <a:ext cx="287338" cy="34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3" name="矩形 53"/>
          <p:cNvSpPr/>
          <p:nvPr/>
        </p:nvSpPr>
        <p:spPr>
          <a:xfrm>
            <a:off x="8767763" y="5013325"/>
            <a:ext cx="1661795" cy="10598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</a:p>
          <a:p>
            <a:pPr>
              <a:spcBef>
                <a:spcPts val="50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密码重置</a:t>
            </a:r>
          </a:p>
          <a:p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Reset Password</a:t>
            </a:r>
          </a:p>
        </p:txBody>
      </p:sp>
      <p:sp>
        <p:nvSpPr>
          <p:cNvPr id="3" name="Oval 4"/>
          <p:cNvSpPr/>
          <p:nvPr/>
        </p:nvSpPr>
        <p:spPr>
          <a:xfrm>
            <a:off x="7723188" y="5229225"/>
            <a:ext cx="628650" cy="62865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3200" strike="noStrike" noProof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725" name="Freeform 112"/>
          <p:cNvSpPr>
            <a:spLocks noEditPoints="1"/>
          </p:cNvSpPr>
          <p:nvPr/>
        </p:nvSpPr>
        <p:spPr>
          <a:xfrm>
            <a:off x="7885113" y="5348288"/>
            <a:ext cx="350837" cy="393700"/>
          </a:xfrm>
          <a:custGeom>
            <a:avLst/>
            <a:gdLst/>
            <a:ahLst/>
            <a:cxnLst>
              <a:cxn ang="0">
                <a:pos x="303631" y="185238"/>
              </a:cxn>
              <a:cxn ang="0">
                <a:pos x="295896" y="92619"/>
              </a:cxn>
              <a:cxn ang="0">
                <a:pos x="150849" y="0"/>
              </a:cxn>
              <a:cxn ang="0">
                <a:pos x="1933" y="152435"/>
              </a:cxn>
              <a:cxn ang="0">
                <a:pos x="0" y="393631"/>
              </a:cxn>
              <a:cxn ang="0">
                <a:pos x="218537" y="339603"/>
              </a:cxn>
              <a:cxn ang="0">
                <a:pos x="284292" y="339603"/>
              </a:cxn>
              <a:cxn ang="0">
                <a:pos x="284292" y="339603"/>
              </a:cxn>
              <a:cxn ang="0">
                <a:pos x="301698" y="291364"/>
              </a:cxn>
              <a:cxn ang="0">
                <a:pos x="282358" y="279786"/>
              </a:cxn>
              <a:cxn ang="0">
                <a:pos x="301698" y="270138"/>
              </a:cxn>
              <a:cxn ang="0">
                <a:pos x="299764" y="266279"/>
              </a:cxn>
              <a:cxn ang="0">
                <a:pos x="328773" y="214181"/>
              </a:cxn>
              <a:cxn ang="0">
                <a:pos x="119905" y="179449"/>
              </a:cxn>
              <a:cxn ang="0">
                <a:pos x="119905" y="196815"/>
              </a:cxn>
              <a:cxn ang="0">
                <a:pos x="104433" y="202604"/>
              </a:cxn>
              <a:cxn ang="0">
                <a:pos x="92830" y="212252"/>
              </a:cxn>
              <a:cxn ang="0">
                <a:pos x="77358" y="206463"/>
              </a:cxn>
              <a:cxn ang="0">
                <a:pos x="61886" y="206463"/>
              </a:cxn>
              <a:cxn ang="0">
                <a:pos x="54150" y="191026"/>
              </a:cxn>
              <a:cxn ang="0">
                <a:pos x="42547" y="179449"/>
              </a:cxn>
              <a:cxn ang="0">
                <a:pos x="50283" y="164012"/>
              </a:cxn>
              <a:cxn ang="0">
                <a:pos x="50283" y="146646"/>
              </a:cxn>
              <a:cxn ang="0">
                <a:pos x="65754" y="140858"/>
              </a:cxn>
              <a:cxn ang="0">
                <a:pos x="77358" y="131210"/>
              </a:cxn>
              <a:cxn ang="0">
                <a:pos x="92830" y="136999"/>
              </a:cxn>
              <a:cxn ang="0">
                <a:pos x="110235" y="136999"/>
              </a:cxn>
              <a:cxn ang="0">
                <a:pos x="116037" y="152435"/>
              </a:cxn>
              <a:cxn ang="0">
                <a:pos x="127641" y="164012"/>
              </a:cxn>
              <a:cxn ang="0">
                <a:pos x="263018" y="148576"/>
              </a:cxn>
              <a:cxn ang="0">
                <a:pos x="243679" y="167872"/>
              </a:cxn>
              <a:cxn ang="0">
                <a:pos x="234009" y="192956"/>
              </a:cxn>
              <a:cxn ang="0">
                <a:pos x="206933" y="192956"/>
              </a:cxn>
              <a:cxn ang="0">
                <a:pos x="181792" y="202604"/>
              </a:cxn>
              <a:cxn ang="0">
                <a:pos x="160518" y="185238"/>
              </a:cxn>
              <a:cxn ang="0">
                <a:pos x="135377" y="175590"/>
              </a:cxn>
              <a:cxn ang="0">
                <a:pos x="135377" y="148576"/>
              </a:cxn>
              <a:cxn ang="0">
                <a:pos x="123773" y="123492"/>
              </a:cxn>
              <a:cxn ang="0">
                <a:pos x="143113" y="102266"/>
              </a:cxn>
              <a:cxn ang="0">
                <a:pos x="152782" y="77182"/>
              </a:cxn>
              <a:cxn ang="0">
                <a:pos x="181792" y="77182"/>
              </a:cxn>
              <a:cxn ang="0">
                <a:pos x="206933" y="67534"/>
              </a:cxn>
              <a:cxn ang="0">
                <a:pos x="226273" y="84900"/>
              </a:cxn>
              <a:cxn ang="0">
                <a:pos x="251415" y="94548"/>
              </a:cxn>
              <a:cxn ang="0">
                <a:pos x="251415" y="123492"/>
              </a:cxn>
              <a:cxn ang="0">
                <a:pos x="263018" y="148576"/>
              </a:cxn>
            </a:cxnLst>
            <a:rect l="0" t="0" r="0" b="0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202A36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标题 4"/>
          <p:cNvSpPr txBox="1"/>
          <p:nvPr/>
        </p:nvSpPr>
        <p:spPr>
          <a:xfrm>
            <a:off x="2615223" y="3192462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线下缴费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1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02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相片采集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4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03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相片采集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46435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3540125" cy="14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6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46437" name="文本框 39"/>
          <p:cNvSpPr txBox="1"/>
          <p:nvPr/>
        </p:nvSpPr>
        <p:spPr>
          <a:xfrm>
            <a:off x="2001837" y="1395413"/>
            <a:ext cx="36972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报名单位采集相片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46439" name="文本框 5"/>
          <p:cNvSpPr txBox="1"/>
          <p:nvPr/>
        </p:nvSpPr>
        <p:spPr>
          <a:xfrm>
            <a:off x="1165225" y="2378075"/>
            <a:ext cx="3478213" cy="3328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照相时，考生要仪表端正、整洁，正面免冠坐于摄像头前一米左右处。在照相界面观察到的图像要求肩部以上（露肩、头部占画面三分之二左右），可调整摄像头远近及要求考生调整坐姿以达到要求。照相时要求背景为白色，照相时环境要明亮，确保考生数码相片的清晰度。 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6440" name="图片 8" descr="证件照男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125" y="2536825"/>
            <a:ext cx="2114550" cy="2820988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6441" name="图片 9" descr="证件照女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0" y="2536825"/>
            <a:ext cx="2124075" cy="2832100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签字确认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482" name="组合 16"/>
          <p:cNvGrpSpPr/>
          <p:nvPr/>
        </p:nvGrpSpPr>
        <p:grpSpPr>
          <a:xfrm>
            <a:off x="2889860" y="4146971"/>
            <a:ext cx="1224145" cy="215900"/>
            <a:chOff x="4193794" y="3312375"/>
            <a:chExt cx="1224135" cy="215766"/>
          </a:xfrm>
        </p:grpSpPr>
        <p:sp>
          <p:nvSpPr>
            <p:cNvPr id="148483" name="文本框 9"/>
            <p:cNvSpPr txBox="1"/>
            <p:nvPr/>
          </p:nvSpPr>
          <p:spPr>
            <a:xfrm>
              <a:off x="4193794" y="3312375"/>
              <a:ext cx="1224135" cy="215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核对信息</a:t>
              </a:r>
            </a:p>
          </p:txBody>
        </p:sp>
        <p:grpSp>
          <p:nvGrpSpPr>
            <p:cNvPr id="1484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8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04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8489" name="组合 22"/>
          <p:cNvGrpSpPr/>
          <p:nvPr/>
        </p:nvGrpSpPr>
        <p:grpSpPr>
          <a:xfrm>
            <a:off x="4297179" y="4146971"/>
            <a:ext cx="1224145" cy="215900"/>
            <a:chOff x="4153314" y="3312375"/>
            <a:chExt cx="1224135" cy="215766"/>
          </a:xfrm>
        </p:grpSpPr>
        <p:sp>
          <p:nvSpPr>
            <p:cNvPr id="148490" name="文本框 9"/>
            <p:cNvSpPr txBox="1"/>
            <p:nvPr/>
          </p:nvSpPr>
          <p:spPr>
            <a:xfrm>
              <a:off x="4153314" y="3312375"/>
              <a:ext cx="1224135" cy="2157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签字确认</a:t>
              </a:r>
            </a:p>
          </p:txBody>
        </p:sp>
        <p:grpSp>
          <p:nvGrpSpPr>
            <p:cNvPr id="148491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签字认可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核对信息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053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3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5053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核对信息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0535" name="文本框 5"/>
          <p:cNvSpPr txBox="1"/>
          <p:nvPr/>
        </p:nvSpPr>
        <p:spPr>
          <a:xfrm>
            <a:off x="906463" y="2406650"/>
            <a:ext cx="5605462" cy="41287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报名单位对考生报名资格进行审核，审核通过后，报名单位会给每位考生打印出如右图的《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报名确认表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》。考生及家长一定要根据自己的实际情况认真校对，确保报名信息的准确、真实、有效。</a:t>
            </a:r>
          </a:p>
          <a:p>
            <a:pPr>
              <a:lnSpc>
                <a:spcPct val="13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如发现信息有误，请及时向报名单位申明，报名单位可临时开放修改权限，考生及家长要及时登录报名系统进行信息修改，之后由报名单位重新打印新的《报名确认表》，签字确认。</a:t>
            </a:r>
          </a:p>
        </p:txBody>
      </p:sp>
      <p:pic>
        <p:nvPicPr>
          <p:cNvPr id="15053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1395413"/>
            <a:ext cx="3530600" cy="540226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1395413"/>
            <a:ext cx="3530600" cy="5402262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签字认可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签字确认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2580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581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52582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签字确认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2584" name="文本框 5"/>
          <p:cNvSpPr txBox="1"/>
          <p:nvPr/>
        </p:nvSpPr>
        <p:spPr>
          <a:xfrm>
            <a:off x="906463" y="2406650"/>
            <a:ext cx="5840412" cy="77745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《报名确认表》信息确认无误后，考生及家长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签名确认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，上交报名单位。</a:t>
            </a:r>
          </a:p>
        </p:txBody>
      </p:sp>
      <p:sp>
        <p:nvSpPr>
          <p:cNvPr id="10" name="椭圆 9"/>
          <p:cNvSpPr/>
          <p:nvPr/>
        </p:nvSpPr>
        <p:spPr>
          <a:xfrm>
            <a:off x="7743825" y="6335713"/>
            <a:ext cx="1231900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8686800" y="6335713"/>
            <a:ext cx="1231900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BD3E50E7-93DF-FFA7-6A24-97B80AB44117}"/>
              </a:ext>
            </a:extLst>
          </p:cNvPr>
          <p:cNvSpPr txBox="1"/>
          <p:nvPr/>
        </p:nvSpPr>
        <p:spPr>
          <a:xfrm>
            <a:off x="901701" y="4291134"/>
            <a:ext cx="5840412" cy="2182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特别提示：考生信息一经确认，录取结束前不予修改，请考生及家长认真核对。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密码重置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674" name="组合 16"/>
          <p:cNvGrpSpPr/>
          <p:nvPr/>
        </p:nvGrpSpPr>
        <p:grpSpPr>
          <a:xfrm>
            <a:off x="2857316" y="4150115"/>
            <a:ext cx="1224145" cy="215900"/>
            <a:chOff x="4161251" y="3315338"/>
            <a:chExt cx="1224135" cy="214498"/>
          </a:xfrm>
        </p:grpSpPr>
        <p:sp>
          <p:nvSpPr>
            <p:cNvPr id="156675" name="文本框 9"/>
            <p:cNvSpPr txBox="1"/>
            <p:nvPr/>
          </p:nvSpPr>
          <p:spPr>
            <a:xfrm>
              <a:off x="4161251" y="3315338"/>
              <a:ext cx="1224135" cy="214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重置密码</a:t>
              </a:r>
            </a:p>
          </p:txBody>
        </p:sp>
        <p:grpSp>
          <p:nvGrpSpPr>
            <p:cNvPr id="156676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05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密码重置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8723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58725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5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58727" name="文本框 5"/>
          <p:cNvSpPr txBox="1"/>
          <p:nvPr/>
        </p:nvSpPr>
        <p:spPr>
          <a:xfrm>
            <a:off x="917575" y="2157413"/>
            <a:ext cx="9710738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如遗忘或确需修改登录密码，可以通过首次登录时登记的手机号码进行重置。</a:t>
            </a: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8728" name="图片 3" descr="C:\Users\Administrator\Desktop\help-img\a.jp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3" y="2949575"/>
            <a:ext cx="4510087" cy="3419475"/>
          </a:xfrm>
          <a:prstGeom prst="rect">
            <a:avLst/>
          </a:prstGeom>
          <a:noFill/>
          <a:ln w="127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8729" name="文本框 2"/>
          <p:cNvSpPr txBox="1"/>
          <p:nvPr/>
        </p:nvSpPr>
        <p:spPr>
          <a:xfrm>
            <a:off x="6919913" y="2762250"/>
            <a:ext cx="3317875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还记得首次使用初始密码登录系统时，被要求重新设置密码并填写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密码找回手机号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吗？现在我们就用这个手机号来重置密码。</a:t>
            </a: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找回密码必须使用这里输入的手机号！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7880000">
            <a:off x="5768975" y="3473450"/>
            <a:ext cx="239713" cy="2373313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图片 4" descr="C:\Users\Administrator\Desktop\help-img\h.jpg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217738"/>
            <a:ext cx="2505075" cy="27051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密码重置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0772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43100"/>
            <a:ext cx="5591175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3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0774" name="文本框 39"/>
          <p:cNvSpPr txBox="1"/>
          <p:nvPr/>
        </p:nvSpPr>
        <p:spPr>
          <a:xfrm>
            <a:off x="2001838" y="1395413"/>
            <a:ext cx="38893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手机短信验证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6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60776" name="文本框 5"/>
          <p:cNvSpPr txBox="1"/>
          <p:nvPr/>
        </p:nvSpPr>
        <p:spPr>
          <a:xfrm>
            <a:off x="812800" y="5119688"/>
            <a:ext cx="5973763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界面，点击下方的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找回密码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，打开如右图的找回密码界面。</a:t>
            </a:r>
          </a:p>
          <a:p>
            <a:pPr algn="just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正确输入自己的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报名号，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系统会显示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之前登记的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。将手机上收到的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正确输入到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短信验证码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处。</a:t>
            </a:r>
          </a:p>
          <a:p>
            <a:pPr algn="just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新密码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确认密码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按钮，即可完成密码重置。</a:t>
            </a:r>
          </a:p>
        </p:txBody>
      </p:sp>
      <p:sp>
        <p:nvSpPr>
          <p:cNvPr id="10" name="任意多边形 9"/>
          <p:cNvSpPr/>
          <p:nvPr/>
        </p:nvSpPr>
        <p:spPr>
          <a:xfrm rot="5400000">
            <a:off x="5318919" y="3245644"/>
            <a:ext cx="241300" cy="1754188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3182938" y="3965575"/>
            <a:ext cx="12319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  <p:pic>
        <p:nvPicPr>
          <p:cNvPr id="160779" name="图片 8" descr="C:\Users\Administrator\Desktop\help-img\g.jpg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563" y="1435100"/>
            <a:ext cx="4541838" cy="43624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4" name="直角上箭头 13"/>
          <p:cNvSpPr/>
          <p:nvPr/>
        </p:nvSpPr>
        <p:spPr>
          <a:xfrm rot="16200000" flipH="1">
            <a:off x="9238456" y="3585369"/>
            <a:ext cx="433388" cy="495300"/>
          </a:xfrm>
          <a:prstGeom prst="bentUp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>
            <a:solidFill>
              <a:srgbClr val="DA1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椭圆 16"/>
          <p:cNvSpPr/>
          <p:nvPr/>
        </p:nvSpPr>
        <p:spPr>
          <a:xfrm>
            <a:off x="8535988" y="4922838"/>
            <a:ext cx="952500" cy="2778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600" strike="noStrike" noProof="1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4529931" y="4214445"/>
            <a:ext cx="5126038" cy="850900"/>
          </a:xfrm>
        </p:spPr>
        <p:txBody>
          <a:bodyPr lIns="0" tIns="0" rIns="0" bIns="0">
            <a:normAutofit fontScale="97500"/>
          </a:bodyPr>
          <a:lstStyle/>
          <a:p>
            <a:pPr marL="0" marR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5400" b="1" i="0" u="none" strike="noStrike" kern="1200" cap="none" spc="30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祝考试顺利！</a:t>
            </a:r>
          </a:p>
        </p:txBody>
      </p:sp>
      <p:sp>
        <p:nvSpPr>
          <p:cNvPr id="14" name="PA_文本框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8388" y="2400300"/>
            <a:ext cx="4881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trike="noStrike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报名完成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860925" y="3328988"/>
            <a:ext cx="44640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4"/>
          <p:cNvSpPr txBox="1"/>
          <p:nvPr/>
        </p:nvSpPr>
        <p:spPr>
          <a:xfrm>
            <a:off x="2641600" y="3171825"/>
            <a:ext cx="2879725" cy="473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网上报名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282" name="组合 16"/>
          <p:cNvGrpSpPr/>
          <p:nvPr/>
        </p:nvGrpSpPr>
        <p:grpSpPr>
          <a:xfrm>
            <a:off x="2889586" y="4119563"/>
            <a:ext cx="1224145" cy="215900"/>
            <a:chOff x="4193520" y="3284984"/>
            <a:chExt cx="1224135" cy="216402"/>
          </a:xfrm>
        </p:grpSpPr>
        <p:sp>
          <p:nvSpPr>
            <p:cNvPr id="97283" name="文本框 9"/>
            <p:cNvSpPr txBox="1"/>
            <p:nvPr/>
          </p:nvSpPr>
          <p:spPr>
            <a:xfrm>
              <a:off x="4193520" y="3284984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登录系统</a:t>
              </a:r>
            </a:p>
          </p:txBody>
        </p:sp>
        <p:grpSp>
          <p:nvGrpSpPr>
            <p:cNvPr id="97284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87" name="组合 22"/>
          <p:cNvGrpSpPr/>
          <p:nvPr/>
        </p:nvGrpSpPr>
        <p:grpSpPr>
          <a:xfrm>
            <a:off x="4304279" y="4150907"/>
            <a:ext cx="1224145" cy="215900"/>
            <a:chOff x="4160414" y="3316401"/>
            <a:chExt cx="1224135" cy="216402"/>
          </a:xfrm>
        </p:grpSpPr>
        <p:sp>
          <p:nvSpPr>
            <p:cNvPr id="97288" name="文本框 9"/>
            <p:cNvSpPr txBox="1"/>
            <p:nvPr/>
          </p:nvSpPr>
          <p:spPr>
            <a:xfrm>
              <a:off x="4160414" y="3316401"/>
              <a:ext cx="1224135" cy="2164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修改密码</a:t>
              </a:r>
            </a:p>
          </p:txBody>
        </p:sp>
        <p:grpSp>
          <p:nvGrpSpPr>
            <p:cNvPr id="97289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2" name="组合 27"/>
          <p:cNvGrpSpPr/>
          <p:nvPr/>
        </p:nvGrpSpPr>
        <p:grpSpPr>
          <a:xfrm>
            <a:off x="2935900" y="4479925"/>
            <a:ext cx="1224146" cy="215900"/>
            <a:chOff x="4231897" y="3284984"/>
            <a:chExt cx="1224135" cy="214810"/>
          </a:xfrm>
        </p:grpSpPr>
        <p:sp>
          <p:nvSpPr>
            <p:cNvPr id="97293" name="文本框 9"/>
            <p:cNvSpPr txBox="1"/>
            <p:nvPr/>
          </p:nvSpPr>
          <p:spPr>
            <a:xfrm>
              <a:off x="4231897" y="3284984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填表说明</a:t>
              </a:r>
            </a:p>
          </p:txBody>
        </p:sp>
        <p:grpSp>
          <p:nvGrpSpPr>
            <p:cNvPr id="97294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297" name="组合 32"/>
          <p:cNvGrpSpPr/>
          <p:nvPr/>
        </p:nvGrpSpPr>
        <p:grpSpPr>
          <a:xfrm>
            <a:off x="4120825" y="4506787"/>
            <a:ext cx="1400500" cy="215900"/>
            <a:chOff x="3976873" y="3311632"/>
            <a:chExt cx="1400798" cy="214178"/>
          </a:xfrm>
        </p:grpSpPr>
        <p:sp>
          <p:nvSpPr>
            <p:cNvPr id="97298" name="文本框 9"/>
            <p:cNvSpPr txBox="1"/>
            <p:nvPr/>
          </p:nvSpPr>
          <p:spPr>
            <a:xfrm>
              <a:off x="3976873" y="3311632"/>
              <a:ext cx="1400798" cy="214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报名填写</a:t>
              </a:r>
            </a:p>
          </p:txBody>
        </p:sp>
        <p:grpSp>
          <p:nvGrpSpPr>
            <p:cNvPr id="97299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7302" name="组合 37"/>
          <p:cNvGrpSpPr/>
          <p:nvPr/>
        </p:nvGrpSpPr>
        <p:grpSpPr>
          <a:xfrm>
            <a:off x="5718972" y="4135265"/>
            <a:ext cx="1224146" cy="231543"/>
            <a:chOff x="4138419" y="3316401"/>
            <a:chExt cx="1224135" cy="230374"/>
          </a:xfrm>
        </p:grpSpPr>
        <p:sp>
          <p:nvSpPr>
            <p:cNvPr id="97303" name="文本框 9"/>
            <p:cNvSpPr txBox="1"/>
            <p:nvPr/>
          </p:nvSpPr>
          <p:spPr>
            <a:xfrm>
              <a:off x="4138419" y="3331965"/>
              <a:ext cx="1224135" cy="2148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0" lvl="1" indent="457200"/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重新登录</a:t>
              </a:r>
            </a:p>
          </p:txBody>
        </p:sp>
        <p:grpSp>
          <p:nvGrpSpPr>
            <p:cNvPr id="97304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3121025" y="3830638"/>
            <a:ext cx="3840163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8" name="文本占位符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073400" y="2082800"/>
            <a:ext cx="2081213" cy="913130"/>
          </a:xfrm>
        </p:spPr>
        <p:txBody>
          <a:bodyPr vert="horz" wrap="square" lIns="0" tIns="0" rIns="0" bIns="0" anchor="t" anchorCtr="0">
            <a:spAutoFit/>
          </a:bodyPr>
          <a:lstStyle/>
          <a:p>
            <a:pPr defTabSz="913765">
              <a:buClrTx/>
              <a:buSzTx/>
            </a:pPr>
            <a:r>
              <a:rPr lang="en-US" altLang="zh-CN" sz="6600" kern="1200" baseline="0" dirty="0">
                <a:latin typeface="Tahoma" panose="020B0604030504040204" pitchFamily="34" charset="0"/>
                <a:ea typeface="+mn-ea"/>
                <a:cs typeface="+mn-cs"/>
              </a:rPr>
              <a:t>01</a:t>
            </a:r>
            <a:endParaRPr lang="zh-CN" altLang="en-US" sz="6600" kern="1200" baseline="0" dirty="0"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933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33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99335" name="文本框 39"/>
          <p:cNvSpPr txBox="1"/>
          <p:nvPr/>
        </p:nvSpPr>
        <p:spPr>
          <a:xfrm>
            <a:off x="9387205" y="2251941"/>
            <a:ext cx="2468562" cy="3724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打开浏览器，登录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山西招生考试网</a:t>
            </a:r>
          </a:p>
          <a:p>
            <a:r>
              <a:rPr lang="en-US" altLang="zh-CN" sz="16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http://www.sxkszx.cn</a:t>
            </a:r>
            <a:endParaRPr lang="en-US" altLang="zh-CN" sz="2000" b="1" i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在导航栏点击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考生登录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“中考考生网上服务平台”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以上，推荐使用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等浏览器。</a:t>
            </a:r>
          </a:p>
        </p:txBody>
      </p:sp>
      <p:pic>
        <p:nvPicPr>
          <p:cNvPr id="9933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" y="2076450"/>
            <a:ext cx="8855075" cy="4225925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85" y="2059305"/>
            <a:ext cx="6430645" cy="4368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1379" name="图片 15"/>
          <p:cNvPicPr/>
          <p:nvPr/>
        </p:nvPicPr>
        <p:blipFill>
          <a:blip r:embed="rId4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0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381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1383" name="文本框 39"/>
          <p:cNvSpPr txBox="1"/>
          <p:nvPr/>
        </p:nvSpPr>
        <p:spPr>
          <a:xfrm>
            <a:off x="8604250" y="2108200"/>
            <a:ext cx="2468563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在页面左侧选择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中考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，在右侧选择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中考考生网上服务平台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”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7740000" flipH="1">
            <a:off x="2959100" y="2532380"/>
            <a:ext cx="364490" cy="1438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3427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3429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4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3431" name="文本框 39"/>
          <p:cNvSpPr txBox="1"/>
          <p:nvPr/>
        </p:nvSpPr>
        <p:spPr>
          <a:xfrm>
            <a:off x="1058863" y="2590800"/>
            <a:ext cx="10075862" cy="34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考生网上录入报名信息时间为：</a:t>
            </a:r>
          </a:p>
          <a:p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时至</a:t>
            </a:r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在此时间段内，考生凭领取的报名号和初始登录密码登录系统进行报名信息的录入。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考生可多次登录系统进行信息的修改。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特别提示：考生信息一经确认，录取结束前所有考生信息不予修改。请考生及家长认真核对。</a:t>
            </a: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登录系统</a:t>
            </a:r>
          </a:p>
        </p:txBody>
      </p:sp>
      <p:sp>
        <p:nvSpPr>
          <p:cNvPr id="105474" name="矩形 3"/>
          <p:cNvSpPr/>
          <p:nvPr/>
        </p:nvSpPr>
        <p:spPr>
          <a:xfrm>
            <a:off x="906463" y="2106613"/>
            <a:ext cx="10536237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输入在报名单位领取的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“报名号”、“密码”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“验证码”</a:t>
            </a:r>
            <a:r>
              <a:rPr lang="zh-CN" altLang="en-US" sz="2000" b="1" dirty="0">
                <a:solidFill>
                  <a:srgbClr val="217B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，进入系统。</a:t>
            </a:r>
          </a:p>
        </p:txBody>
      </p:sp>
      <p:sp>
        <p:nvSpPr>
          <p:cNvPr id="5" name="矩形 4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5476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77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5478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8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1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pic>
        <p:nvPicPr>
          <p:cNvPr id="105480" name="图片 2" descr="3"/>
          <p:cNvPicPr>
            <a:picLocks noChangeAspect="1"/>
          </p:cNvPicPr>
          <p:nvPr/>
        </p:nvPicPr>
        <p:blipFill>
          <a:blip r:embed="rId4"/>
          <a:srcRect r="1862" b="5119"/>
          <a:stretch>
            <a:fillRect/>
          </a:stretch>
        </p:blipFill>
        <p:spPr>
          <a:xfrm>
            <a:off x="1583690" y="2719705"/>
            <a:ext cx="7897495" cy="37426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修改密码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7523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4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07525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修改密码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7527" name="文本框 5"/>
          <p:cNvSpPr txBox="1"/>
          <p:nvPr/>
        </p:nvSpPr>
        <p:spPr>
          <a:xfrm>
            <a:off x="884238" y="2930525"/>
            <a:ext cx="261143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如果是首次登录，系统会提示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“第一次登录必须修改默认密码”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，输入旧密码、新密码、密码找回手机号，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，系统提示“修改成功，请重新登录”。</a:t>
            </a:r>
          </a:p>
        </p:txBody>
      </p:sp>
      <p:pic>
        <p:nvPicPr>
          <p:cNvPr id="107528" name="图片 3" descr="C:\Users\Administrator\Desktop\help-img\a.jp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525" y="2216150"/>
            <a:ext cx="4211638" cy="319246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任意多边形 9"/>
          <p:cNvSpPr/>
          <p:nvPr/>
        </p:nvSpPr>
        <p:spPr>
          <a:xfrm rot="16200000">
            <a:off x="7897813" y="2387600"/>
            <a:ext cx="241300" cy="1692275"/>
          </a:xfrm>
          <a:custGeom>
            <a:avLst/>
            <a:gdLst>
              <a:gd name="connsiteX0" fmla="*/ 0 w 734906"/>
              <a:gd name="connsiteY0" fmla="*/ 853562 h 2427751"/>
              <a:gd name="connsiteX1" fmla="*/ 367453 w 734906"/>
              <a:gd name="connsiteY1" fmla="*/ 0 h 2427751"/>
              <a:gd name="connsiteX2" fmla="*/ 734906 w 734906"/>
              <a:gd name="connsiteY2" fmla="*/ 853562 h 2427751"/>
              <a:gd name="connsiteX3" fmla="*/ 625639 w 734906"/>
              <a:gd name="connsiteY3" fmla="*/ 853562 h 2427751"/>
              <a:gd name="connsiteX4" fmla="*/ 625639 w 734906"/>
              <a:gd name="connsiteY4" fmla="*/ 2427751 h 2427751"/>
              <a:gd name="connsiteX5" fmla="*/ 121639 w 734906"/>
              <a:gd name="connsiteY5" fmla="*/ 2427751 h 2427751"/>
              <a:gd name="connsiteX6" fmla="*/ 121639 w 734906"/>
              <a:gd name="connsiteY6" fmla="*/ 853562 h 242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906" h="2427751">
                <a:moveTo>
                  <a:pt x="0" y="853562"/>
                </a:moveTo>
                <a:lnTo>
                  <a:pt x="367453" y="0"/>
                </a:lnTo>
                <a:lnTo>
                  <a:pt x="734906" y="853562"/>
                </a:lnTo>
                <a:lnTo>
                  <a:pt x="625639" y="853562"/>
                </a:lnTo>
                <a:lnTo>
                  <a:pt x="625639" y="2427751"/>
                </a:lnTo>
                <a:lnTo>
                  <a:pt x="121639" y="2427751"/>
                </a:lnTo>
                <a:lnTo>
                  <a:pt x="121639" y="853562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07530" name="文本框 5"/>
          <p:cNvSpPr txBox="1"/>
          <p:nvPr/>
        </p:nvSpPr>
        <p:spPr>
          <a:xfrm>
            <a:off x="8864600" y="2441575"/>
            <a:ext cx="22669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请牢记这里输入的手机号，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该手机号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将用于密码遗忘后重置密码。</a:t>
            </a:r>
          </a:p>
        </p:txBody>
      </p:sp>
      <p:pic>
        <p:nvPicPr>
          <p:cNvPr id="107531" name="图片 2" descr="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613" y="5676900"/>
            <a:ext cx="4019550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575" y="422275"/>
            <a:ext cx="10356850" cy="368300"/>
          </a:xfrm>
        </p:spPr>
        <p:txBody>
          <a:bodyPr wrap="square" lIns="0" tIns="0" rIns="0" bIns="0">
            <a:spAutoFit/>
          </a:bodyPr>
          <a:lstStyle/>
          <a:p>
            <a:pPr marL="0" marR="0" indent="0" algn="ctr" defTabSz="913765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网上报名</a:t>
            </a:r>
            <a:r>
              <a:rPr kumimoji="0" lang="en-US" altLang="zh-CN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——</a:t>
            </a:r>
            <a:r>
              <a:rPr kumimoji="0" lang="zh-CN" altLang="en-US" sz="2665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重新登录</a:t>
            </a:r>
          </a:p>
        </p:txBody>
      </p:sp>
      <p:sp>
        <p:nvSpPr>
          <p:cNvPr id="7" name="矩形 6"/>
          <p:cNvSpPr/>
          <p:nvPr/>
        </p:nvSpPr>
        <p:spPr>
          <a:xfrm>
            <a:off x="906463" y="1290638"/>
            <a:ext cx="431800" cy="642938"/>
          </a:xfrm>
          <a:prstGeom prst="rect">
            <a:avLst/>
          </a:prstGeom>
          <a:solidFill>
            <a:srgbClr val="303F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9571" name="图片 15"/>
          <p:cNvPicPr/>
          <p:nvPr/>
        </p:nvPicPr>
        <p:blipFill>
          <a:blip r:embed="rId3"/>
          <a:srcRect t="76775"/>
          <a:stretch>
            <a:fillRect/>
          </a:stretch>
        </p:blipFill>
        <p:spPr>
          <a:xfrm flipH="1">
            <a:off x="725488" y="1963738"/>
            <a:ext cx="7559675" cy="14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2" name="文本框 16"/>
          <p:cNvSpPr txBox="1"/>
          <p:nvPr/>
        </p:nvSpPr>
        <p:spPr>
          <a:xfrm>
            <a:off x="957263" y="1395413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09573" name="文本框 39"/>
          <p:cNvSpPr txBox="1"/>
          <p:nvPr/>
        </p:nvSpPr>
        <p:spPr>
          <a:xfrm>
            <a:off x="2001838" y="13954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重新登录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30740" y="1414563"/>
            <a:ext cx="258081" cy="431480"/>
            <a:chOff x="8065789" y="3254452"/>
            <a:chExt cx="298956" cy="499818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grpSpPr>
        <p:sp>
          <p:nvSpPr>
            <p:cNvPr id="12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5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16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109575" name="文本框 5"/>
          <p:cNvSpPr txBox="1"/>
          <p:nvPr/>
        </p:nvSpPr>
        <p:spPr>
          <a:xfrm>
            <a:off x="725488" y="2433638"/>
            <a:ext cx="29273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使用新密码重新登录系统。</a:t>
            </a:r>
          </a:p>
        </p:txBody>
      </p:sp>
      <p:pic>
        <p:nvPicPr>
          <p:cNvPr id="109576" name="图片 2" descr="c"/>
          <p:cNvPicPr>
            <a:picLocks noChangeAspect="1"/>
          </p:cNvPicPr>
          <p:nvPr/>
        </p:nvPicPr>
        <p:blipFill>
          <a:blip r:embed="rId4"/>
          <a:srcRect t="12473"/>
          <a:stretch>
            <a:fillRect/>
          </a:stretch>
        </p:blipFill>
        <p:spPr>
          <a:xfrm>
            <a:off x="3775075" y="2667000"/>
            <a:ext cx="7158038" cy="391636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1650</Words>
  <Application>Microsoft Office PowerPoint</Application>
  <PresentationFormat>宽屏</PresentationFormat>
  <Paragraphs>201</Paragraphs>
  <Slides>29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仿宋</vt:lpstr>
      <vt:lpstr>宋体</vt:lpstr>
      <vt:lpstr>微软雅黑</vt:lpstr>
      <vt:lpstr>Arial</vt:lpstr>
      <vt:lpstr>Calibri</vt:lpstr>
      <vt:lpstr>Tahoma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/>
  <cp:lastModifiedBy>56443983@qq.com</cp:lastModifiedBy>
  <cp:revision>271</cp:revision>
  <dcterms:created xsi:type="dcterms:W3CDTF">2016-03-24T11:56:00Z</dcterms:created>
  <dcterms:modified xsi:type="dcterms:W3CDTF">2023-03-14T01:44:36Z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2052-11.1.0.11194</vt:lpwstr>
  </property>
  <property fmtid="{D5CDD505-2E9C-101B-9397-08002B2CF9AE}" pid="4" name="ICV">
    <vt:lpwstr>45F18F351C8645728E34C9ABFBE8743E</vt:lpwstr>
  </property>
</Properties>
</file>